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7"/>
  </p:handoutMasterIdLst>
  <p:sldIdLst>
    <p:sldId id="270" r:id="rId2"/>
    <p:sldId id="256" r:id="rId3"/>
    <p:sldId id="257" r:id="rId4"/>
    <p:sldId id="258" r:id="rId5"/>
    <p:sldId id="259" r:id="rId6"/>
    <p:sldId id="260" r:id="rId7"/>
    <p:sldId id="26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411"/>
    <p:restoredTop sz="50086"/>
  </p:normalViewPr>
  <p:slideViewPr>
    <p:cSldViewPr>
      <p:cViewPr varScale="1">
        <p:scale>
          <a:sx n="46" d="100"/>
          <a:sy n="46" d="100"/>
        </p:scale>
        <p:origin x="96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E5A856-E451-BF42-B7C1-1ADFF0BB852A}" type="datetimeFigureOut">
              <a:rPr lang="en-US" smtClean="0"/>
              <a:pPr/>
              <a:t>4/29/16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A379F-EE54-D842-9345-DA0C56D24D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94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</a:lstStyle>
          <a:p>
            <a:fld id="{B6AE4CDA-4900-4FCC-B80D-C434CC03F819}" type="datetimeFigureOut">
              <a:rPr lang="en-US" smtClean="0"/>
              <a:pPr/>
              <a:t>4/29/16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</a:lstStyle>
          <a:p>
            <a:fld id="{52854060-48DD-43D1-98C0-49161D3AC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4CDA-4900-4FCC-B80D-C434CC03F819}" type="datetimeFigureOut">
              <a:rPr lang="en-US" smtClean="0"/>
              <a:pPr/>
              <a:t>4/29/16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4060-48DD-43D1-98C0-49161D3AC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6AE4CDA-4900-4FCC-B80D-C434CC03F819}" type="datetimeFigureOut">
              <a:rPr lang="en-US" smtClean="0"/>
              <a:pPr/>
              <a:t>4/29/16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854060-48DD-43D1-98C0-49161D3AC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4CDA-4900-4FCC-B80D-C434CC03F819}" type="datetimeFigureOut">
              <a:rPr lang="en-US" smtClean="0"/>
              <a:pPr/>
              <a:t>4/29/16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4060-48DD-43D1-98C0-49161D3AC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AE4CDA-4900-4FCC-B80D-C434CC03F819}" type="datetimeFigureOut">
              <a:rPr lang="en-US" smtClean="0"/>
              <a:pPr/>
              <a:t>4/29/16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52854060-48DD-43D1-98C0-49161D3AC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4CDA-4900-4FCC-B80D-C434CC03F819}" type="datetimeFigureOut">
              <a:rPr lang="en-US" smtClean="0"/>
              <a:pPr/>
              <a:t>4/29/16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4060-48DD-43D1-98C0-49161D3AC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4CDA-4900-4FCC-B80D-C434CC03F819}" type="datetimeFigureOut">
              <a:rPr lang="en-US" smtClean="0"/>
              <a:pPr/>
              <a:t>4/29/16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4060-48DD-43D1-98C0-49161D3AC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4CDA-4900-4FCC-B80D-C434CC03F819}" type="datetimeFigureOut">
              <a:rPr lang="en-US" smtClean="0"/>
              <a:pPr/>
              <a:t>4/29/16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4060-48DD-43D1-98C0-49161D3AC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AE4CDA-4900-4FCC-B80D-C434CC03F819}" type="datetimeFigureOut">
              <a:rPr lang="en-US" smtClean="0"/>
              <a:pPr/>
              <a:t>4/29/16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4060-48DD-43D1-98C0-49161D3AC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4CDA-4900-4FCC-B80D-C434CC03F819}" type="datetimeFigureOut">
              <a:rPr lang="en-US" smtClean="0"/>
              <a:pPr/>
              <a:t>4/29/16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4060-48DD-43D1-98C0-49161D3AC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4CDA-4900-4FCC-B80D-C434CC03F819}" type="datetimeFigureOut">
              <a:rPr lang="en-US" smtClean="0"/>
              <a:pPr/>
              <a:t>4/29/16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4060-48DD-43D1-98C0-49161D3AC1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</a:lstStyle>
          <a:p>
            <a:fld id="{B6AE4CDA-4900-4FCC-B80D-C434CC03F819}" type="datetimeFigureOut">
              <a:rPr lang="en-US" smtClean="0"/>
              <a:pPr/>
              <a:t>4/29/16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</a:lstStyle>
          <a:p>
            <a:fld id="{52854060-48DD-43D1-98C0-49161D3AC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9416"/>
            <a:ext cx="8153400" cy="5248584"/>
          </a:xfrm>
        </p:spPr>
        <p:txBody>
          <a:bodyPr>
            <a:normAutofit/>
          </a:bodyPr>
          <a:lstStyle/>
          <a:p>
            <a:r>
              <a:rPr lang="en-US" dirty="0" smtClean="0"/>
              <a:t>What age range is eligible for the civilian labor force?</a:t>
            </a:r>
          </a:p>
          <a:p>
            <a:r>
              <a:rPr lang="en-US" dirty="0" smtClean="0"/>
              <a:t>What groups of people are not counted in unemployment?</a:t>
            </a:r>
          </a:p>
          <a:p>
            <a:r>
              <a:rPr lang="en-US" dirty="0" smtClean="0"/>
              <a:t>What is structural unemployment?  Frictional? Cyclical?  Seasonal?  Technological?</a:t>
            </a:r>
          </a:p>
          <a:p>
            <a:r>
              <a:rPr lang="en-US" dirty="0" smtClean="0"/>
              <a:t>What is an external shock?</a:t>
            </a:r>
          </a:p>
          <a:p>
            <a:r>
              <a:rPr lang="en-US" dirty="0" smtClean="0"/>
              <a:t>What were two causes of the Great Depression?</a:t>
            </a:r>
          </a:p>
          <a:p>
            <a:r>
              <a:rPr lang="en-US" dirty="0" smtClean="0"/>
              <a:t>What officially got the United States out of the Great </a:t>
            </a:r>
            <a:r>
              <a:rPr lang="en-US" smtClean="0"/>
              <a:t>Depression?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38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Stabilization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153400" cy="5638800"/>
          </a:xfrm>
        </p:spPr>
        <p:txBody>
          <a:bodyPr/>
          <a:lstStyle/>
          <a:p>
            <a:r>
              <a:rPr lang="en-US" dirty="0" smtClean="0"/>
              <a:t>Supply-Side Economics – Policies designed to stimulate output and lower unemployment by increasing production rather than demand</a:t>
            </a:r>
          </a:p>
          <a:p>
            <a:r>
              <a:rPr lang="en-US" dirty="0" err="1" smtClean="0"/>
              <a:t>Laffer</a:t>
            </a:r>
            <a:r>
              <a:rPr lang="en-US" dirty="0" smtClean="0"/>
              <a:t> Curve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2445593"/>
            <a:ext cx="4953000" cy="44124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Stabilization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153400" cy="5638800"/>
          </a:xfrm>
        </p:spPr>
        <p:txBody>
          <a:bodyPr/>
          <a:lstStyle/>
          <a:p>
            <a:r>
              <a:rPr lang="en-US" dirty="0" smtClean="0"/>
              <a:t>Supply Side Economics – Government should have a reduced role in economics and that taxes should be reduced to relieve the burden on individuals and businesses</a:t>
            </a:r>
          </a:p>
          <a:p>
            <a:r>
              <a:rPr lang="en-US" dirty="0" smtClean="0"/>
              <a:t>Reaganomics – Another name for supply side economics</a:t>
            </a:r>
          </a:p>
          <a:p>
            <a:r>
              <a:rPr lang="en-US" dirty="0" smtClean="0"/>
              <a:t>Limitations of Supply-Side Policies</a:t>
            </a:r>
          </a:p>
          <a:p>
            <a:pPr lvl="1"/>
            <a:r>
              <a:rPr lang="en-US" dirty="0" smtClean="0"/>
              <a:t>Hasn’t seen a lot of experience</a:t>
            </a:r>
          </a:p>
          <a:p>
            <a:pPr lvl="1"/>
            <a:r>
              <a:rPr lang="en-US" dirty="0" smtClean="0"/>
              <a:t>Collects less taxation</a:t>
            </a:r>
          </a:p>
          <a:p>
            <a:pPr lvl="1"/>
            <a:r>
              <a:rPr lang="en-US" dirty="0" smtClean="0"/>
              <a:t>More for promoting growth than to remedy instability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Stabilization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153400" cy="5638800"/>
          </a:xfrm>
        </p:spPr>
        <p:txBody>
          <a:bodyPr/>
          <a:lstStyle/>
          <a:p>
            <a:r>
              <a:rPr lang="en-US" dirty="0" smtClean="0"/>
              <a:t>Monetarism – fluctuations in the money supply can be a destabilizing element that leads to unemployment and inflation</a:t>
            </a:r>
          </a:p>
          <a:p>
            <a:r>
              <a:rPr lang="en-US" dirty="0" smtClean="0"/>
              <a:t>Wage-Price Controls – Regulations that make it illegal for businesses to give workers raises or to raise prices without the explicit permission of the government</a:t>
            </a:r>
          </a:p>
          <a:p>
            <a:pPr lvl="1"/>
            <a:r>
              <a:rPr lang="en-US" dirty="0" smtClean="0"/>
              <a:t>When this was attempted it did not control inflation</a:t>
            </a:r>
          </a:p>
          <a:p>
            <a:pPr lvl="1"/>
            <a:r>
              <a:rPr lang="en-US" dirty="0" smtClean="0"/>
              <a:t>Increasing the money supply is only a short term solution to unemployment that actually causes big long term problems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Economics and Politics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153400" cy="5638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Discretionary Fiscal Policy – Someone must choose to implement</a:t>
            </a:r>
          </a:p>
          <a:p>
            <a:r>
              <a:rPr lang="en-US" dirty="0" smtClean="0"/>
              <a:t>Passive Fiscal Policy – Does not require new or special action to take place</a:t>
            </a:r>
          </a:p>
          <a:p>
            <a:r>
              <a:rPr lang="en-US" dirty="0" smtClean="0"/>
              <a:t>Structural Fiscal Policy – Plans and programs put into place to strengthen the economy</a:t>
            </a:r>
          </a:p>
          <a:p>
            <a:r>
              <a:rPr lang="en-US" dirty="0" smtClean="0"/>
              <a:t>The Decline of Discretionary Fiscal Policy</a:t>
            </a:r>
          </a:p>
          <a:p>
            <a:pPr lvl="1"/>
            <a:r>
              <a:rPr lang="en-US" dirty="0" smtClean="0"/>
              <a:t>Recognition Lag - The time between the beginning of the recession or inflationary period up to the awareness actually happening</a:t>
            </a:r>
          </a:p>
          <a:p>
            <a:pPr lvl="1"/>
            <a:r>
              <a:rPr lang="en-US" dirty="0" smtClean="0"/>
              <a:t>Implementation Lag – The time in which it takes to put fiscal policy into action</a:t>
            </a:r>
          </a:p>
          <a:p>
            <a:pPr lvl="1"/>
            <a:r>
              <a:rPr lang="en-US" dirty="0" smtClean="0"/>
              <a:t>Recessions tend to be short so little action is taken</a:t>
            </a:r>
          </a:p>
          <a:p>
            <a:pPr lvl="1"/>
            <a:r>
              <a:rPr lang="en-US" dirty="0" smtClean="0"/>
              <a:t>Bipartisanship rarely exists anymore – Federal Budgets can’t be agreed upon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30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153400" cy="5638800"/>
          </a:xfrm>
        </p:spPr>
        <p:txBody>
          <a:bodyPr/>
          <a:lstStyle/>
          <a:p>
            <a:r>
              <a:rPr lang="en-US" dirty="0" smtClean="0"/>
              <a:t>The Importance of Passive Fiscal Policies</a:t>
            </a:r>
          </a:p>
          <a:p>
            <a:pPr lvl="1"/>
            <a:r>
              <a:rPr lang="en-US" dirty="0" smtClean="0"/>
              <a:t>Automatic Stabilizers – Unemployment, Social Security, etc.</a:t>
            </a:r>
          </a:p>
          <a:p>
            <a:r>
              <a:rPr lang="en-US" dirty="0" smtClean="0"/>
              <a:t>Structural Fiscal Policies – Usually designed to strengthen the economy in the long run</a:t>
            </a:r>
          </a:p>
          <a:p>
            <a:pPr lvl="1"/>
            <a:r>
              <a:rPr lang="en-US" dirty="0" smtClean="0"/>
              <a:t>Health Care, Welfare, Assistance for the needy</a:t>
            </a:r>
          </a:p>
          <a:p>
            <a:r>
              <a:rPr lang="en-US" dirty="0" smtClean="0"/>
              <a:t>Most Fiscal policy has been dominated by the Federal Reserve in recent years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</a:t>
            </a:r>
            <a:r>
              <a:rPr lang="en-US" smtClean="0"/>
              <a:t>Content Created by DJ Cook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39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Cost of economic instability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153400" cy="5638800"/>
          </a:xfrm>
        </p:spPr>
        <p:txBody>
          <a:bodyPr/>
          <a:lstStyle/>
          <a:p>
            <a:r>
              <a:rPr lang="en-US" dirty="0" smtClean="0"/>
              <a:t>Stagflation – A period of stagnant growth combined with inflation</a:t>
            </a:r>
          </a:p>
          <a:p>
            <a:r>
              <a:rPr lang="en-US" dirty="0" smtClean="0"/>
              <a:t>GDP Gap – The difference between the actual GDP and the potential GDP that could be produced if all resources were fully employed</a:t>
            </a:r>
          </a:p>
          <a:p>
            <a:r>
              <a:rPr lang="en-US" dirty="0" smtClean="0"/>
              <a:t>Misery Index – The sum of the monthly inflation and unemployment rates</a:t>
            </a:r>
          </a:p>
          <a:p>
            <a:pPr lvl="1"/>
            <a:r>
              <a:rPr lang="en-US" dirty="0" smtClean="0"/>
              <a:t>Also known as the discomfort index</a:t>
            </a:r>
          </a:p>
          <a:p>
            <a:r>
              <a:rPr lang="en-US" dirty="0" smtClean="0"/>
              <a:t>Uncertainty – When the economy is unstable people are less likely to spend money</a:t>
            </a:r>
          </a:p>
          <a:p>
            <a:r>
              <a:rPr lang="en-US" dirty="0" smtClean="0"/>
              <a:t>Wasted Resources – Human labor unused during unemployment or factories that remain idle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Cost of economic instability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153400" cy="5638800"/>
          </a:xfrm>
        </p:spPr>
        <p:txBody>
          <a:bodyPr/>
          <a:lstStyle/>
          <a:p>
            <a:r>
              <a:rPr lang="en-US" dirty="0" smtClean="0"/>
              <a:t>Political Instability – When the economy is bad voters get angry and the incumbents are usually voted out of office</a:t>
            </a:r>
          </a:p>
          <a:p>
            <a:r>
              <a:rPr lang="en-US" dirty="0" smtClean="0"/>
              <a:t>Crime – Tends to increase during bad economic times and decrease during good economic times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3000"/>
          </a:xfrm>
        </p:spPr>
        <p:txBody>
          <a:bodyPr/>
          <a:lstStyle/>
          <a:p>
            <a:r>
              <a:rPr lang="en-US" dirty="0" smtClean="0"/>
              <a:t>Macroeconomic equilibrium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153400" cy="5638800"/>
          </a:xfrm>
        </p:spPr>
        <p:txBody>
          <a:bodyPr/>
          <a:lstStyle/>
          <a:p>
            <a:r>
              <a:rPr lang="en-US" dirty="0" smtClean="0"/>
              <a:t>Aggregate Supply – The total value of goods and services that all firms would produce in a specific period of time at various price levels</a:t>
            </a:r>
          </a:p>
          <a:p>
            <a:r>
              <a:rPr lang="en-US" dirty="0" smtClean="0"/>
              <a:t>Aggregate Demand – The total quantity of goods and services demanded at different price levels</a:t>
            </a:r>
          </a:p>
          <a:p>
            <a:r>
              <a:rPr lang="en-US" dirty="0" smtClean="0"/>
              <a:t>Macroeconomic equilibrium – The level of real GDP consistent with a given price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3000"/>
          </a:xfrm>
        </p:spPr>
        <p:txBody>
          <a:bodyPr/>
          <a:lstStyle/>
          <a:p>
            <a:r>
              <a:rPr lang="en-US" dirty="0" smtClean="0"/>
              <a:t>Macroeconomic equilibrium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153400" cy="5638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219200"/>
            <a:ext cx="7166733" cy="563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787" y="0"/>
            <a:ext cx="7239000" cy="685800"/>
          </a:xfrm>
        </p:spPr>
        <p:txBody>
          <a:bodyPr/>
          <a:lstStyle/>
          <a:p>
            <a:r>
              <a:rPr lang="en-US" smtClean="0"/>
              <a:t>Warm UP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8077200" cy="61722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Civilian Labor Force (CLF) is 845,550.  The number of people unemployed is 50,790.  What is the unemployment rate?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stock was purchased for $47.66.  Four months later the stock was sold for $45.83.  What was the percent change? </a:t>
            </a:r>
            <a:endParaRPr lang="en-US" dirty="0" smtClean="0"/>
          </a:p>
          <a:p>
            <a:pPr marL="761238" lvl="1" indent="-514350">
              <a:buFont typeface="+mj-lt"/>
              <a:buAutoNum type="arabicPeriod"/>
            </a:pPr>
            <a:r>
              <a:rPr lang="en-US" dirty="0"/>
              <a:t>Consumer Spending = $9,000,000</a:t>
            </a:r>
          </a:p>
          <a:p>
            <a:pPr marL="761238" lvl="1" indent="-514350">
              <a:buFont typeface="+mj-lt"/>
              <a:buAutoNum type="arabicPeriod"/>
            </a:pPr>
            <a:r>
              <a:rPr lang="en-US" dirty="0"/>
              <a:t>Exports = $2,000,000</a:t>
            </a:r>
          </a:p>
          <a:p>
            <a:pPr marL="761238" lvl="1" indent="-514350">
              <a:buFont typeface="+mj-lt"/>
              <a:buAutoNum type="arabicPeriod"/>
            </a:pPr>
            <a:r>
              <a:rPr lang="en-US" dirty="0"/>
              <a:t>Government Spending = $8,000,000</a:t>
            </a:r>
          </a:p>
          <a:p>
            <a:pPr marL="761238" lvl="1" indent="-514350">
              <a:buFont typeface="+mj-lt"/>
              <a:buAutoNum type="arabicPeriod"/>
            </a:pPr>
            <a:r>
              <a:rPr lang="en-US" dirty="0"/>
              <a:t>Investment Spending = $7,000,000</a:t>
            </a:r>
          </a:p>
          <a:p>
            <a:pPr marL="761238" lvl="1" indent="-514350">
              <a:buFont typeface="+mj-lt"/>
              <a:buAutoNum type="arabicPeriod"/>
            </a:pPr>
            <a:r>
              <a:rPr lang="en-US" dirty="0"/>
              <a:t>Imports = $4,000,000</a:t>
            </a:r>
          </a:p>
          <a:p>
            <a:pPr marL="761238" lvl="1" indent="-51435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is the GDP of this nation?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difference between GDP and GNP?  What is the difference between Real GDP and Nominal GDP?  Which one is a better representation of a country’s wealth? </a:t>
            </a:r>
          </a:p>
        </p:txBody>
      </p:sp>
    </p:spTree>
    <p:extLst>
      <p:ext uri="{BB962C8B-B14F-4D97-AF65-F5344CB8AC3E}">
        <p14:creationId xmlns:p14="http://schemas.microsoft.com/office/powerpoint/2010/main" val="107027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3000"/>
          </a:xfrm>
        </p:spPr>
        <p:txBody>
          <a:bodyPr/>
          <a:lstStyle/>
          <a:p>
            <a:r>
              <a:rPr lang="en-US" dirty="0" smtClean="0"/>
              <a:t>Stabilization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1534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Fiscal Policy – The federal government’s attempt to stabilize the economy through taxing and government spending</a:t>
            </a:r>
          </a:p>
          <a:p>
            <a:r>
              <a:rPr lang="en-US" dirty="0" smtClean="0"/>
              <a:t>Keynesian Economics (Demand Side Economics) – A set of actions designed to lower unemployment by stimulating aggregate demand</a:t>
            </a:r>
          </a:p>
          <a:p>
            <a:r>
              <a:rPr lang="en-US" dirty="0" smtClean="0"/>
              <a:t>Remember this equation GDP = C + I + G + (X – M)</a:t>
            </a:r>
          </a:p>
          <a:p>
            <a:pPr lvl="1"/>
            <a:r>
              <a:rPr lang="en-US" dirty="0" smtClean="0"/>
              <a:t>Keynes argued that (X-M) was too small to worry about</a:t>
            </a:r>
          </a:p>
          <a:p>
            <a:pPr lvl="1"/>
            <a:r>
              <a:rPr lang="en-US" dirty="0" smtClean="0"/>
              <a:t>(G) was the most </a:t>
            </a:r>
            <a:r>
              <a:rPr lang="en-US" smtClean="0"/>
              <a:t>important stimulation to the economy</a:t>
            </a:r>
            <a:endParaRPr lang="en-US" dirty="0" smtClean="0"/>
          </a:p>
          <a:p>
            <a:pPr lvl="1"/>
            <a:r>
              <a:rPr lang="en-US" dirty="0" smtClean="0"/>
              <a:t>(C) was the most stable of all</a:t>
            </a:r>
          </a:p>
          <a:p>
            <a:pPr lvl="1"/>
            <a:r>
              <a:rPr lang="en-US" dirty="0" smtClean="0"/>
              <a:t>(I) was to blame for instability</a:t>
            </a:r>
          </a:p>
          <a:p>
            <a:pPr lvl="1"/>
            <a:r>
              <a:rPr lang="en-US" dirty="0" smtClean="0"/>
              <a:t>Keynes argued that not only was (I) unstable it affected all other spending</a:t>
            </a:r>
          </a:p>
          <a:p>
            <a:pPr lvl="1"/>
            <a:r>
              <a:rPr lang="en-US" dirty="0" smtClean="0"/>
              <a:t>Keynes also argued that it was the government’s role to stabilize the economy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3000"/>
          </a:xfrm>
        </p:spPr>
        <p:txBody>
          <a:bodyPr/>
          <a:lstStyle/>
          <a:p>
            <a:r>
              <a:rPr lang="en-US" dirty="0" smtClean="0"/>
              <a:t>Stabilization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153400" cy="5638800"/>
          </a:xfrm>
        </p:spPr>
        <p:txBody>
          <a:bodyPr/>
          <a:lstStyle/>
          <a:p>
            <a:r>
              <a:rPr lang="en-US" dirty="0" smtClean="0"/>
              <a:t>Multiplier – When a change in (I) affects (C), (G) and (X-M)</a:t>
            </a:r>
          </a:p>
          <a:p>
            <a:r>
              <a:rPr lang="en-US" dirty="0" smtClean="0"/>
              <a:t>Accelerator – the change in investment spending caused by a change in total spending</a:t>
            </a:r>
          </a:p>
          <a:p>
            <a:r>
              <a:rPr lang="en-US" dirty="0" smtClean="0"/>
              <a:t>Automatic Stabilizers – Programs that automatically trigger benefits if changes in the economy threaten income</a:t>
            </a:r>
          </a:p>
          <a:p>
            <a:pPr lvl="1"/>
            <a:r>
              <a:rPr lang="en-US" dirty="0" smtClean="0"/>
              <a:t>Unemployment Insurance – Insurance for workers who lose their job through no fault of their own</a:t>
            </a:r>
          </a:p>
          <a:p>
            <a:pPr lvl="1"/>
            <a:r>
              <a:rPr lang="en-US" dirty="0" smtClean="0"/>
              <a:t>Federal Entitlement Programs – Welfare, Medicaid, etc.</a:t>
            </a:r>
          </a:p>
          <a:p>
            <a:pPr lvl="1"/>
            <a:r>
              <a:rPr lang="en-US" dirty="0" smtClean="0"/>
              <a:t>Progressive Income Tax – Tax the rich more than the poor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1861</TotalTime>
  <Words>880</Words>
  <Application>Microsoft Macintosh PowerPoint</Application>
  <PresentationFormat>On-screen Show (4:3)</PresentationFormat>
  <Paragraphs>80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Trebuchet MS</vt:lpstr>
      <vt:lpstr>Wingdings</vt:lpstr>
      <vt:lpstr>Wingdings 2</vt:lpstr>
      <vt:lpstr>Opulent</vt:lpstr>
      <vt:lpstr>Warm Up</vt:lpstr>
      <vt:lpstr>Chapter 16</vt:lpstr>
      <vt:lpstr>The Cost of economic instability</vt:lpstr>
      <vt:lpstr>The Cost of economic instability</vt:lpstr>
      <vt:lpstr>Macroeconomic equilibrium</vt:lpstr>
      <vt:lpstr>Macroeconomic equilibrium</vt:lpstr>
      <vt:lpstr>Warm UP</vt:lpstr>
      <vt:lpstr>Stabilization policies</vt:lpstr>
      <vt:lpstr>Stabilization policies</vt:lpstr>
      <vt:lpstr>Stabilization policies</vt:lpstr>
      <vt:lpstr>Stabilization policies</vt:lpstr>
      <vt:lpstr>Stabilization policies</vt:lpstr>
      <vt:lpstr>Economics and Politics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markets</dc:title>
  <dc:creator> </dc:creator>
  <cp:lastModifiedBy>Microsoft Office User</cp:lastModifiedBy>
  <cp:revision>33</cp:revision>
  <cp:lastPrinted>2010-12-03T16:26:42Z</cp:lastPrinted>
  <dcterms:created xsi:type="dcterms:W3CDTF">2010-12-03T16:24:33Z</dcterms:created>
  <dcterms:modified xsi:type="dcterms:W3CDTF">2016-04-29T16:55:30Z</dcterms:modified>
</cp:coreProperties>
</file>